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81" r:id="rId2"/>
    <p:sldId id="328" r:id="rId3"/>
    <p:sldId id="329" r:id="rId4"/>
    <p:sldId id="257" r:id="rId5"/>
    <p:sldId id="330" r:id="rId6"/>
    <p:sldId id="331" r:id="rId7"/>
    <p:sldId id="334" r:id="rId8"/>
    <p:sldId id="332" r:id="rId9"/>
    <p:sldId id="336" r:id="rId10"/>
    <p:sldId id="333" r:id="rId11"/>
    <p:sldId id="337" r:id="rId12"/>
  </p:sldIdLst>
  <p:sldSz cx="9144000" cy="6858000" type="screen4x3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3" autoAdjust="0"/>
    <p:restoredTop sz="94590" autoAdjust="0"/>
  </p:normalViewPr>
  <p:slideViewPr>
    <p:cSldViewPr>
      <p:cViewPr varScale="1">
        <p:scale>
          <a:sx n="93" d="100"/>
          <a:sy n="93" d="100"/>
        </p:scale>
        <p:origin x="-96" y="-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829" y="-72"/>
      </p:cViewPr>
      <p:guideLst>
        <p:guide orient="horz" pos="3127"/>
        <p:guide pos="214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hacien1netapp\comun\DSPP\PUBLICO\PRESUPUESTOS\Presupuesto_2017\Elaboracion\IMPACTO%20G&#201;NERO\INFORME%20REALIZADO%20DGH-DGI\FIC%20GR%20TRAB%20AYTO\Doc%20apoyo\DEF_feb17\DEFINTIVO_TAB-GR&#193;F_feb15\Para%203R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title>
      <c:tx>
        <c:rich>
          <a:bodyPr/>
          <a:lstStyle/>
          <a:p>
            <a:pPr>
              <a:defRPr/>
            </a:pPr>
            <a:r>
              <a:rPr lang="es-ES" sz="800" b="0">
                <a:latin typeface="Verdana" pitchFamily="34" charset="0"/>
                <a:ea typeface="Verdana" pitchFamily="34" charset="0"/>
                <a:cs typeface="Verdana" pitchFamily="34" charset="0"/>
              </a:rPr>
              <a:t>CLASIFICACIÓN  POR IMPORTE</a:t>
            </a:r>
          </a:p>
          <a:p>
            <a:pPr>
              <a:defRPr/>
            </a:pPr>
            <a:r>
              <a:rPr lang="es-ES" sz="800" b="0">
                <a:latin typeface="Verdana" pitchFamily="34" charset="0"/>
                <a:ea typeface="Verdana" pitchFamily="34" charset="0"/>
                <a:cs typeface="Verdana" pitchFamily="34" charset="0"/>
              </a:rPr>
              <a:t> PRESUPUESTO CONSOLIDADO AYUNTAMIENTO Y</a:t>
            </a:r>
            <a:r>
              <a:rPr lang="es-ES" sz="800" b="0" baseline="0">
                <a:latin typeface="Verdana" pitchFamily="34" charset="0"/>
                <a:ea typeface="Verdana" pitchFamily="34" charset="0"/>
                <a:cs typeface="Verdana" pitchFamily="34" charset="0"/>
              </a:rPr>
              <a:t> ORGANISMOS AUTÓNOMOS </a:t>
            </a:r>
            <a:endParaRPr lang="es-ES" sz="800" b="0">
              <a:latin typeface="Verdana" pitchFamily="34" charset="0"/>
              <a:ea typeface="Verdana" pitchFamily="34" charset="0"/>
              <a:cs typeface="Verdana" pitchFamily="34" charset="0"/>
            </a:endParaRPr>
          </a:p>
        </c:rich>
      </c:tx>
      <c:layout>
        <c:manualLayout>
          <c:xMode val="edge"/>
          <c:yMode val="edge"/>
          <c:x val="0.15886265991598919"/>
          <c:y val="7.8703703703703748E-2"/>
        </c:manualLayout>
      </c:layout>
      <c:overlay val="1"/>
      <c:spPr>
        <a:ln>
          <a:solidFill>
            <a:schemeClr val="tx1"/>
          </a:solidFill>
        </a:ln>
      </c:spPr>
    </c:title>
    <c:view3D>
      <c:rotX val="30"/>
      <c:rotY val="180"/>
      <c:perspective val="30"/>
    </c:view3D>
    <c:plotArea>
      <c:layout>
        <c:manualLayout>
          <c:layoutTarget val="inner"/>
          <c:xMode val="edge"/>
          <c:yMode val="edge"/>
          <c:x val="0.22890759344737099"/>
          <c:y val="0.30090186643336247"/>
          <c:w val="0.54748153945259881"/>
          <c:h val="0.45336796442111404"/>
        </c:manualLayout>
      </c:layout>
      <c:pie3DChart>
        <c:varyColors val="1"/>
        <c:ser>
          <c:idx val="0"/>
          <c:order val="0"/>
          <c:dPt>
            <c:idx val="0"/>
            <c:spPr>
              <a:solidFill>
                <a:srgbClr val="EE00EE"/>
              </a:solidFill>
            </c:spPr>
          </c:dPt>
          <c:dPt>
            <c:idx val="1"/>
            <c:spPr>
              <a:solidFill>
                <a:srgbClr val="69E18E"/>
              </a:solidFill>
            </c:spPr>
          </c:dPt>
          <c:dLbls>
            <c:dLbl>
              <c:idx val="0"/>
              <c:layout>
                <c:manualLayout>
                  <c:x val="0.21099650043744592"/>
                  <c:y val="1.7283464566929144E-2"/>
                </c:manualLayout>
              </c:layout>
              <c:tx>
                <c:rich>
                  <a:bodyPr/>
                  <a:lstStyle/>
                  <a:p>
                    <a:r>
                      <a:rPr lang="en-US" sz="800"/>
                      <a:t>5</a:t>
                    </a:r>
                    <a:r>
                      <a:rPr lang="en-US"/>
                      <a:t>0,5 %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-0.14360717410323709"/>
                  <c:y val="-5.2423447069116488E-2"/>
                </c:manualLayout>
              </c:layout>
              <c:tx>
                <c:rich>
                  <a:bodyPr/>
                  <a:lstStyle/>
                  <a:p>
                    <a:r>
                      <a:rPr lang="en-US" sz="800"/>
                      <a:t>4</a:t>
                    </a:r>
                    <a:r>
                      <a:rPr lang="en-US"/>
                      <a:t>9,5 %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800"/>
                </a:pPr>
                <a:endParaRPr lang="es-ES"/>
              </a:p>
            </c:txPr>
            <c:showVal val="1"/>
          </c:dLbls>
          <c:cat>
            <c:strRef>
              <c:f>'5.1'!$C$70:$C$71</c:f>
              <c:strCache>
                <c:ptCount val="2"/>
                <c:pt idx="0">
                  <c:v>con impacto de género positivo</c:v>
                </c:pt>
                <c:pt idx="1">
                  <c:v>sin impacto de género evaluado</c:v>
                </c:pt>
              </c:strCache>
            </c:strRef>
          </c:cat>
          <c:val>
            <c:numRef>
              <c:f>'5.1'!$E$70:$E$71</c:f>
              <c:numCache>
                <c:formatCode>0.0</c:formatCode>
                <c:ptCount val="2"/>
                <c:pt idx="0">
                  <c:v>50.528722169237412</c:v>
                </c:pt>
                <c:pt idx="1">
                  <c:v>49.471277830762588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1.916037118078296E-2"/>
          <c:y val="0.8285049868766392"/>
          <c:w val="0.94338428284699716"/>
          <c:h val="0.1305559200933217"/>
        </c:manualLayout>
      </c:layout>
      <c:spPr>
        <a:ln>
          <a:solidFill>
            <a:sysClr val="windowText" lastClr="000000"/>
          </a:solidFill>
        </a:ln>
      </c:spPr>
      <c:txPr>
        <a:bodyPr/>
        <a:lstStyle/>
        <a:p>
          <a:pPr rtl="0">
            <a:defRPr sz="900"/>
          </a:pPr>
          <a:endParaRPr lang="es-ES"/>
        </a:p>
      </c:txPr>
    </c:legend>
    <c:plotVisOnly val="1"/>
  </c:chart>
  <c:spPr>
    <a:noFill/>
    <a:ln>
      <a:solidFill>
        <a:schemeClr val="bg1">
          <a:lumMod val="75000"/>
        </a:schemeClr>
      </a:solidFill>
    </a:ln>
    <a:effectLst>
      <a:outerShdw blurRad="50800" dist="50800" dir="5400000" algn="ctr" rotWithShape="0">
        <a:schemeClr val="bg1"/>
      </a:outerShdw>
    </a:effectLst>
  </c:sp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50442" y="9428584"/>
            <a:ext cx="2945660" cy="496331"/>
          </a:xfrm>
          <a:prstGeom prst="rect">
            <a:avLst/>
          </a:prstGeom>
        </p:spPr>
        <p:txBody>
          <a:bodyPr vert="horz" lIns="92089" tIns="46045" rIns="92089" bIns="46045" rtlCol="0" anchor="b"/>
          <a:lstStyle>
            <a:lvl1pPr algn="r">
              <a:defRPr sz="1200"/>
            </a:lvl1pPr>
          </a:lstStyle>
          <a:p>
            <a:fld id="{A7BAB724-77E2-4FCB-8A15-27E133AA6F35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0801741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1"/>
          </a:xfrm>
          <a:prstGeom prst="rect">
            <a:avLst/>
          </a:prstGeom>
        </p:spPr>
        <p:txBody>
          <a:bodyPr vert="horz" lIns="92089" tIns="46045" rIns="92089" bIns="46045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2" y="0"/>
            <a:ext cx="2945660" cy="496331"/>
          </a:xfrm>
          <a:prstGeom prst="rect">
            <a:avLst/>
          </a:prstGeom>
        </p:spPr>
        <p:txBody>
          <a:bodyPr vert="horz" lIns="92089" tIns="46045" rIns="92089" bIns="46045" rtlCol="0"/>
          <a:lstStyle>
            <a:lvl1pPr algn="r">
              <a:defRPr sz="1200"/>
            </a:lvl1pPr>
          </a:lstStyle>
          <a:p>
            <a:fld id="{E484CB37-7F89-42DC-9B8A-DB28B6C22C02}" type="datetimeFigureOut">
              <a:rPr lang="es-ES" smtClean="0"/>
              <a:pPr/>
              <a:t>10/03/2017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89" tIns="46045" rIns="92089" bIns="46045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8"/>
          </a:xfrm>
          <a:prstGeom prst="rect">
            <a:avLst/>
          </a:prstGeom>
        </p:spPr>
        <p:txBody>
          <a:bodyPr vert="horz" lIns="92089" tIns="46045" rIns="92089" bIns="46045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60" cy="496331"/>
          </a:xfrm>
          <a:prstGeom prst="rect">
            <a:avLst/>
          </a:prstGeom>
        </p:spPr>
        <p:txBody>
          <a:bodyPr vert="horz" lIns="92089" tIns="46045" rIns="92089" bIns="46045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2" y="9428584"/>
            <a:ext cx="2945660" cy="496331"/>
          </a:xfrm>
          <a:prstGeom prst="rect">
            <a:avLst/>
          </a:prstGeom>
        </p:spPr>
        <p:txBody>
          <a:bodyPr vert="horz" lIns="92089" tIns="46045" rIns="92089" bIns="46045" rtlCol="0" anchor="b"/>
          <a:lstStyle>
            <a:lvl1pPr algn="r">
              <a:defRPr sz="1200"/>
            </a:lvl1pPr>
          </a:lstStyle>
          <a:p>
            <a:fld id="{4252DAD2-E3F2-41E3-81E0-B42ABF6DF631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5797703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52DAD2-E3F2-41E3-81E0-B42ABF6DF631}" type="slidenum">
              <a:rPr lang="es-ES" smtClean="0"/>
              <a:pPr/>
              <a:t>0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grpSp>
        <p:nvGrpSpPr>
          <p:cNvPr id="7" name="Group 17"/>
          <p:cNvGrpSpPr>
            <a:grpSpLocks/>
          </p:cNvGrpSpPr>
          <p:nvPr userDrawn="1"/>
        </p:nvGrpSpPr>
        <p:grpSpPr bwMode="auto">
          <a:xfrm>
            <a:off x="0" y="-387424"/>
            <a:ext cx="1324149" cy="1356966"/>
            <a:chOff x="-48" y="-48"/>
            <a:chExt cx="592" cy="792"/>
          </a:xfrm>
        </p:grpSpPr>
        <p:sp>
          <p:nvSpPr>
            <p:cNvPr id="8" name="Line 12"/>
            <p:cNvSpPr>
              <a:spLocks noChangeShapeType="1"/>
            </p:cNvSpPr>
            <p:nvPr userDrawn="1"/>
          </p:nvSpPr>
          <p:spPr bwMode="auto">
            <a:xfrm>
              <a:off x="480" y="-48"/>
              <a:ext cx="0" cy="732"/>
            </a:xfrm>
            <a:prstGeom prst="line">
              <a:avLst/>
            </a:prstGeom>
            <a:noFill/>
            <a:ln w="9525">
              <a:solidFill>
                <a:srgbClr val="545B54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s-E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Line 13"/>
            <p:cNvSpPr>
              <a:spLocks noChangeShapeType="1"/>
            </p:cNvSpPr>
            <p:nvPr userDrawn="1"/>
          </p:nvSpPr>
          <p:spPr bwMode="auto">
            <a:xfrm rot="16200000" flipH="1">
              <a:off x="216" y="419"/>
              <a:ext cx="0" cy="528"/>
            </a:xfrm>
            <a:prstGeom prst="line">
              <a:avLst/>
            </a:prstGeom>
            <a:noFill/>
            <a:ln w="9525">
              <a:solidFill>
                <a:srgbClr val="545B54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s-E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Rectangle 15"/>
            <p:cNvSpPr>
              <a:spLocks noChangeArrowheads="1"/>
            </p:cNvSpPr>
            <p:nvPr userDrawn="1"/>
          </p:nvSpPr>
          <p:spPr bwMode="auto">
            <a:xfrm>
              <a:off x="483" y="683"/>
              <a:ext cx="61" cy="61"/>
            </a:xfrm>
            <a:prstGeom prst="rect">
              <a:avLst/>
            </a:prstGeom>
            <a:solidFill>
              <a:srgbClr val="495B55"/>
            </a:solidFill>
            <a:ln w="9525">
              <a:solidFill>
                <a:srgbClr val="545B54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  <a:defRPr/>
              </a:pPr>
              <a:endParaRPr lang="en-GB" sz="2400" b="0">
                <a:solidFill>
                  <a:srgbClr val="D7EDA4"/>
                </a:solidFill>
                <a:latin typeface="Times New Roman" pitchFamily="18" charset="0"/>
              </a:endParaRPr>
            </a:p>
          </p:txBody>
        </p:sp>
      </p:grpSp>
      <p:pic>
        <p:nvPicPr>
          <p:cNvPr id="12" name="10 Imagen"/>
          <p:cNvPicPr>
            <a:picLocks noChangeAspect="1" noChangeArrowheads="1"/>
          </p:cNvPicPr>
          <p:nvPr userDrawn="1"/>
        </p:nvPicPr>
        <p:blipFill>
          <a:blip r:embed="rId2" cstate="print"/>
          <a:srcRect l="3893" t="85538" r="2666" b="5292"/>
          <a:stretch>
            <a:fillRect/>
          </a:stretch>
        </p:blipFill>
        <p:spPr bwMode="auto">
          <a:xfrm>
            <a:off x="0" y="6453336"/>
            <a:ext cx="9144000" cy="404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9 Imagen"/>
          <p:cNvPicPr>
            <a:picLocks noChangeAspect="1" noChangeArrowheads="1"/>
          </p:cNvPicPr>
          <p:nvPr userDrawn="1"/>
        </p:nvPicPr>
        <p:blipFill>
          <a:blip r:embed="rId3" cstate="print"/>
          <a:srcRect l="26051" t="11639" r="27672" b="9348"/>
          <a:stretch>
            <a:fillRect/>
          </a:stretch>
        </p:blipFill>
        <p:spPr bwMode="auto">
          <a:xfrm>
            <a:off x="395537" y="188640"/>
            <a:ext cx="447290" cy="575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2"/>
          <p:cNvSpPr txBox="1">
            <a:spLocks noChangeArrowheads="1"/>
          </p:cNvSpPr>
          <p:nvPr userDrawn="1"/>
        </p:nvSpPr>
        <p:spPr bwMode="auto">
          <a:xfrm>
            <a:off x="1259632" y="-5966"/>
            <a:ext cx="7273925" cy="845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5" tIns="45718" rIns="91435" bIns="45718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/>
            </a:r>
            <a:br>
              <a:rPr kumimoji="0" lang="es-E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</a:br>
            <a:r>
              <a:rPr kumimoji="0" lang="es-ES" sz="11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Área de Gobierno de Equidad, Derechos Sociales y Empleo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1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Área de Gobierno de Economía y Hacienda</a:t>
            </a:r>
            <a:r>
              <a:rPr kumimoji="0" lang="es-E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/>
            </a:r>
            <a:br>
              <a:rPr kumimoji="0" lang="es-E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</a:br>
            <a:r>
              <a:rPr kumimoji="0" lang="es-ES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AYUNTAMIENTO DE MADRID</a:t>
            </a:r>
          </a:p>
        </p:txBody>
      </p:sp>
      <p:sp>
        <p:nvSpPr>
          <p:cNvPr id="16" name="Line 14"/>
          <p:cNvSpPr>
            <a:spLocks noChangeShapeType="1"/>
          </p:cNvSpPr>
          <p:nvPr userDrawn="1"/>
        </p:nvSpPr>
        <p:spPr bwMode="auto">
          <a:xfrm flipV="1">
            <a:off x="1149069" y="836712"/>
            <a:ext cx="7994931" cy="17840"/>
          </a:xfrm>
          <a:prstGeom prst="line">
            <a:avLst/>
          </a:prstGeom>
          <a:noFill/>
          <a:ln w="9525">
            <a:solidFill>
              <a:srgbClr val="545B54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s-E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8D1D-8164-4666-8FCD-6E28F7F3D367}" type="datetime1">
              <a:rPr lang="es-ES" smtClean="0"/>
              <a:pPr/>
              <a:t>10/03/2017</a:t>
            </a:fld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783960" y="6093296"/>
            <a:ext cx="360040" cy="365125"/>
          </a:xfrm>
        </p:spPr>
        <p:txBody>
          <a:bodyPr/>
          <a:lstStyle/>
          <a:p>
            <a:fld id="{D41D1A9F-F2BF-45D3-A405-96F9631F5B8A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3131840" y="6381328"/>
            <a:ext cx="2895600" cy="365125"/>
          </a:xfrm>
        </p:spPr>
        <p:txBody>
          <a:bodyPr/>
          <a:lstStyle>
            <a:lvl1pPr>
              <a:defRPr sz="1000" baseline="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endParaRPr lang="es-ES" dirty="0"/>
          </a:p>
        </p:txBody>
      </p:sp>
      <p:sp>
        <p:nvSpPr>
          <p:cNvPr id="20" name="19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cxnSp>
        <p:nvCxnSpPr>
          <p:cNvPr id="21" name="20 Conector recto"/>
          <p:cNvCxnSpPr/>
          <p:nvPr userDrawn="1"/>
        </p:nvCxnSpPr>
        <p:spPr>
          <a:xfrm rot="840000">
            <a:off x="8846347" y="6169119"/>
            <a:ext cx="58688" cy="221109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31C90-6EDF-4804-A31F-71E2A62E87B0}" type="datetime1">
              <a:rPr lang="es-ES" smtClean="0"/>
              <a:pPr/>
              <a:t>10/03/2017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D1A9F-F2BF-45D3-A405-96F9631F5B8A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7" name="Group 17"/>
          <p:cNvGrpSpPr>
            <a:grpSpLocks/>
          </p:cNvGrpSpPr>
          <p:nvPr userDrawn="1"/>
        </p:nvGrpSpPr>
        <p:grpSpPr bwMode="auto">
          <a:xfrm>
            <a:off x="0" y="-387424"/>
            <a:ext cx="1324149" cy="1356966"/>
            <a:chOff x="-48" y="-48"/>
            <a:chExt cx="592" cy="792"/>
          </a:xfrm>
        </p:grpSpPr>
        <p:sp>
          <p:nvSpPr>
            <p:cNvPr id="8" name="Line 12"/>
            <p:cNvSpPr>
              <a:spLocks noChangeShapeType="1"/>
            </p:cNvSpPr>
            <p:nvPr userDrawn="1"/>
          </p:nvSpPr>
          <p:spPr bwMode="auto">
            <a:xfrm>
              <a:off x="480" y="-48"/>
              <a:ext cx="0" cy="732"/>
            </a:xfrm>
            <a:prstGeom prst="line">
              <a:avLst/>
            </a:prstGeom>
            <a:noFill/>
            <a:ln w="9525">
              <a:solidFill>
                <a:srgbClr val="545B54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s-E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Line 13"/>
            <p:cNvSpPr>
              <a:spLocks noChangeShapeType="1"/>
            </p:cNvSpPr>
            <p:nvPr userDrawn="1"/>
          </p:nvSpPr>
          <p:spPr bwMode="auto">
            <a:xfrm rot="16200000" flipH="1">
              <a:off x="216" y="419"/>
              <a:ext cx="0" cy="528"/>
            </a:xfrm>
            <a:prstGeom prst="line">
              <a:avLst/>
            </a:prstGeom>
            <a:noFill/>
            <a:ln w="9525">
              <a:solidFill>
                <a:srgbClr val="545B54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s-E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Rectangle 15"/>
            <p:cNvSpPr>
              <a:spLocks noChangeArrowheads="1"/>
            </p:cNvSpPr>
            <p:nvPr userDrawn="1"/>
          </p:nvSpPr>
          <p:spPr bwMode="auto">
            <a:xfrm>
              <a:off x="483" y="683"/>
              <a:ext cx="61" cy="61"/>
            </a:xfrm>
            <a:prstGeom prst="rect">
              <a:avLst/>
            </a:prstGeom>
            <a:solidFill>
              <a:srgbClr val="495B55"/>
            </a:solidFill>
            <a:ln w="9525">
              <a:solidFill>
                <a:srgbClr val="545B54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  <a:defRPr/>
              </a:pPr>
              <a:endParaRPr lang="en-GB" sz="2400" b="0">
                <a:solidFill>
                  <a:srgbClr val="D7EDA4"/>
                </a:solidFill>
                <a:latin typeface="Times New Roman" pitchFamily="18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2276872"/>
            <a:ext cx="7920880" cy="2160240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es-ES" sz="25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INFORME DE IMPACTO DE GÉNERO </a:t>
            </a:r>
            <a:r>
              <a:rPr lang="es-ES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PRESUPUESTO GENERAL AYUNTAMIENTO DE MADRID 2017</a:t>
            </a:r>
            <a:endParaRPr lang="es-ES" sz="20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892480" y="6021288"/>
            <a:ext cx="251520" cy="365125"/>
          </a:xfrm>
        </p:spPr>
        <p:txBody>
          <a:bodyPr/>
          <a:lstStyle/>
          <a:p>
            <a:fld id="{D41D1A9F-F2BF-45D3-A405-96F9631F5B8A}" type="slidenum">
              <a:rPr lang="es-ES" smtClean="0">
                <a:solidFill>
                  <a:schemeClr val="bg1"/>
                </a:solidFill>
              </a:rPr>
              <a:pPr/>
              <a:t>0</a:t>
            </a:fld>
            <a:endParaRPr lang="es-E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7544" y="1124744"/>
            <a:ext cx="8352928" cy="5184576"/>
          </a:xfrm>
        </p:spPr>
        <p:txBody>
          <a:bodyPr>
            <a:normAutofit fontScale="90000"/>
          </a:bodyPr>
          <a:lstStyle/>
          <a:p>
            <a:pPr marL="174625" algn="l">
              <a:lnSpc>
                <a:spcPct val="120000"/>
              </a:lnSpc>
              <a:tabLst>
                <a:tab pos="360363" algn="l"/>
              </a:tabLst>
            </a:pPr>
            <a:r>
              <a:rPr lang="es-E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Propuestas de mejora:</a:t>
            </a:r>
            <a:br>
              <a:rPr lang="es-E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br>
              <a:rPr lang="es-E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	Realizar un </a:t>
            </a:r>
            <a:r>
              <a:rPr lang="es-ES" sz="1400" b="1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diagnóstico </a:t>
            </a: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 la situación de las mujeres respecto a los hombres.</a:t>
            </a:r>
            <a:b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	Diseñar y realizar </a:t>
            </a:r>
            <a:r>
              <a:rPr lang="es-ES" sz="1400" b="1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encuestas</a:t>
            </a: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satisfacción promoviendo la participación de las mujeres.</a:t>
            </a:r>
            <a:b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	Definir </a:t>
            </a:r>
            <a:r>
              <a:rPr lang="es-ES" sz="1400" b="1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indicadores</a:t>
            </a: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que permitan el análisis y evolución del impacto de las políticas públicas 	en la reducción de las desigualdades.</a:t>
            </a:r>
            <a:b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	Creación de </a:t>
            </a:r>
            <a:r>
              <a:rPr lang="es-ES" sz="1400" b="1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unidades de igualdad</a:t>
            </a: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con personal experto en todas las Áreas, Distritos, 	Organismos  Autónomos  y Empresas Municipales.</a:t>
            </a:r>
            <a:b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	</a:t>
            </a:r>
            <a:r>
              <a:rPr lang="es-ES" sz="1400" b="1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Plan de Formación </a:t>
            </a: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específico para el personal municipal.</a:t>
            </a:r>
            <a:b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	Aprobación de la nueva </a:t>
            </a:r>
            <a:r>
              <a:rPr lang="es-ES" sz="1400" b="1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Estrategia de Igualdad entre Mujeres y Hombres 2017-2020</a:t>
            </a: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b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	Realización de </a:t>
            </a:r>
            <a:r>
              <a:rPr lang="es-ES" sz="1400" b="1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auditorías de género </a:t>
            </a: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en los programas del presupuesto.</a:t>
            </a:r>
            <a:b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	Presupuesto 2018</a:t>
            </a:r>
            <a:r>
              <a:rPr lang="es-E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</a:t>
            </a:r>
            <a:r>
              <a:rPr lang="es-ES" sz="1400" b="1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aumentar el número de programas  </a:t>
            </a: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presupuestarios </a:t>
            </a:r>
            <a:r>
              <a:rPr lang="es-ES" sz="1400" b="1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 impacto 	género positivo.</a:t>
            </a:r>
            <a:r>
              <a:rPr lang="es-ES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s-ES" sz="11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1D1A9F-F2BF-45D3-A405-96F9631F5B8A}" type="slidenum">
              <a:rPr lang="es-ES" smtClean="0"/>
              <a:pPr/>
              <a:t>9</a:t>
            </a:fld>
            <a:endParaRPr lang="es-E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1D1A9F-F2BF-45D3-A405-96F9631F5B8A}" type="slidenum">
              <a:rPr lang="es-ES" smtClean="0"/>
              <a:pPr/>
              <a:t>10</a:t>
            </a:fld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611560" y="2420888"/>
            <a:ext cx="8229600" cy="1143000"/>
          </a:xfrm>
        </p:spPr>
        <p:txBody>
          <a:bodyPr>
            <a:normAutofit/>
          </a:bodyPr>
          <a:lstStyle/>
          <a:p>
            <a:r>
              <a:rPr lang="es-E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Muchas gracias</a:t>
            </a:r>
            <a:endParaRPr lang="es-ES" sz="1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1484784"/>
            <a:ext cx="7632848" cy="1080120"/>
          </a:xfrm>
        </p:spPr>
        <p:txBody>
          <a:bodyPr>
            <a:noAutofit/>
          </a:bodyPr>
          <a:lstStyle/>
          <a:p>
            <a:pPr marL="273050" indent="-273050" algn="l">
              <a:lnSpc>
                <a:spcPct val="150000"/>
              </a:lnSpc>
              <a:buFont typeface="Wingdings" pitchFamily="2" charset="2"/>
              <a:buChar char="q"/>
              <a:tabLst>
                <a:tab pos="273050" algn="l"/>
              </a:tabLst>
            </a:pPr>
            <a:r>
              <a:rPr lang="es-ES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La inclusión de la perspectiva de género en el Presupuesto del Ayuntamiento de Madrid, es un </a:t>
            </a:r>
            <a:r>
              <a:rPr lang="es-ES" sz="1300" b="1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compromiso</a:t>
            </a:r>
            <a:r>
              <a:rPr lang="es-ES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que se recoge en el Plan de Gobierno 2015-2019.</a:t>
            </a:r>
            <a:endParaRPr lang="es-ES" sz="13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8855968" y="6093296"/>
            <a:ext cx="288032" cy="293117"/>
          </a:xfrm>
        </p:spPr>
        <p:txBody>
          <a:bodyPr/>
          <a:lstStyle/>
          <a:p>
            <a:fld id="{D41D1A9F-F2BF-45D3-A405-96F9631F5B8A}" type="slidenum">
              <a:rPr lang="es-ES" smtClean="0"/>
              <a:pPr/>
              <a:t>1</a:t>
            </a:fld>
            <a:endParaRPr lang="es-ES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67544" y="4941168"/>
            <a:ext cx="8136904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273050" marR="0" lvl="0" indent="-27305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>
                <a:tab pos="273050" algn="l"/>
              </a:tabLst>
              <a:defRPr/>
            </a:pPr>
            <a:endParaRPr kumimoji="0" lang="es-ES" sz="13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827584" y="2564904"/>
            <a:ext cx="7488832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273050" marR="0" lvl="0" indent="-27305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>
                <a:tab pos="273050" algn="l"/>
              </a:tabLst>
              <a:defRPr/>
            </a:pPr>
            <a:r>
              <a:rPr kumimoji="0" lang="es-ES" sz="1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El </a:t>
            </a:r>
            <a:r>
              <a:rPr kumimoji="0" lang="es-ES" sz="1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proceso</a:t>
            </a:r>
            <a:r>
              <a:rPr kumimoji="0" lang="es-ES" sz="1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que se inició con la elaboración de una memoria de impacto de género para el presupuesto 2016, se ha impulsado durante el año pasado creando un </a:t>
            </a:r>
            <a:r>
              <a:rPr kumimoji="0" lang="es-ES" sz="13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marco normativo </a:t>
            </a:r>
            <a:r>
              <a:rPr kumimoji="0" lang="es-ES" sz="1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de aplicación en todo el sector público municipal. </a:t>
            </a:r>
            <a:endParaRPr kumimoji="0" lang="es-ES" sz="13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827584" y="3861048"/>
            <a:ext cx="7488832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273050" marR="0" lvl="0" indent="-27305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  <a:tabLst>
                <a:tab pos="273050" algn="l"/>
              </a:tabLst>
              <a:defRPr/>
            </a:pPr>
            <a:r>
              <a:rPr kumimoji="0" lang="es-ES" sz="1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Entre estas medidas, destacan por su impacto en el sector privado, la Instrucción del Delegado de Economía y Hacienda, relativa a la inclusión de </a:t>
            </a:r>
            <a:r>
              <a:rPr kumimoji="0" lang="es-ES" sz="13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cláusulas sociales y de perspectiva de género </a:t>
            </a:r>
            <a:r>
              <a:rPr kumimoji="0" lang="es-ES" sz="1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en los contratos celebrados por el Ayuntamiento de Madrid, sus Organismos Autónomos y Entidades del sector público municipal.</a:t>
            </a:r>
            <a:endParaRPr kumimoji="0" lang="es-ES" sz="13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1124743"/>
            <a:ext cx="8280920" cy="4680521"/>
          </a:xfrm>
        </p:spPr>
        <p:txBody>
          <a:bodyPr>
            <a:normAutofit/>
          </a:bodyPr>
          <a:lstStyle/>
          <a:p>
            <a:pPr marL="4763" algn="l">
              <a:tabLst>
                <a:tab pos="360363" algn="l"/>
                <a:tab pos="534988" algn="l"/>
              </a:tabLst>
            </a:pPr>
            <a:r>
              <a:rPr lang="es-ES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Los presupuestos </a:t>
            </a:r>
            <a:r>
              <a:rPr lang="es-ES" sz="1300" b="1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NO son neutros </a:t>
            </a:r>
            <a:r>
              <a:rPr lang="es-ES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respecto al género. </a:t>
            </a:r>
            <a:br>
              <a:rPr lang="es-ES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</a:t>
            </a:r>
            <a:r>
              <a:rPr lang="es-ES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Las actuaciones de las políticas públicas deben diseñarse teniendo en cuenta los diferentes 	puntos de partida de mujeres y hombres en nuestra ciudad y las actuales </a:t>
            </a:r>
            <a:r>
              <a:rPr lang="es-ES" sz="1300" b="1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brechas de 	género</a:t>
            </a:r>
            <a:r>
              <a:rPr lang="es-ES" sz="13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br>
              <a:rPr lang="es-ES" sz="13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3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3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</a:t>
            </a:r>
            <a:r>
              <a:rPr lang="es-ES" sz="13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s-ES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Los </a:t>
            </a:r>
            <a:r>
              <a:rPr lang="es-ES" sz="1300" b="1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ámbitos donde existe mayor desigualdad</a:t>
            </a:r>
            <a:r>
              <a:rPr lang="es-ES" sz="1300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s-ES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entre mujeres y hombres en nuestra 	ciudad, son: </a:t>
            </a:r>
            <a:br>
              <a:rPr lang="es-ES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s-ES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s-E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s-ES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trabajo productivo no remunerado: tiempo dedicado al cuidado de personas dependientes 		</a:t>
            </a:r>
            <a:br>
              <a:rPr lang="es-ES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s-ES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s-ES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participación y representación en los ámbitos públicos y privados de toma de decisiones  	  	  </a:t>
            </a:r>
            <a:br>
              <a:rPr lang="es-ES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s-ES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s-ES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ingresos económicos: salarios y pensiones </a:t>
            </a: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s-ES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1D1A9F-F2BF-45D3-A405-96F9631F5B8A}" type="slidenum">
              <a:rPr lang="es-ES" smtClean="0"/>
              <a:pPr/>
              <a:t>2</a:t>
            </a:fld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1628800"/>
            <a:ext cx="8496944" cy="4680520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  <a:spcBef>
                <a:spcPts val="0"/>
              </a:spcBef>
            </a:pPr>
            <a:r>
              <a:rPr lang="es-ES" sz="1300" dirty="0" smtClean="0">
                <a:latin typeface="Verdana" pitchFamily="34" charset="0"/>
              </a:rPr>
              <a:t>Este Informe se ha </a:t>
            </a:r>
            <a:r>
              <a:rPr lang="es-ES" sz="1300" dirty="0" smtClean="0">
                <a:solidFill>
                  <a:srgbClr val="7030A0"/>
                </a:solidFill>
                <a:latin typeface="Verdana" pitchFamily="34" charset="0"/>
              </a:rPr>
              <a:t>elaborado de forma conjunta </a:t>
            </a:r>
            <a:r>
              <a:rPr lang="es-ES" sz="1300" dirty="0" smtClean="0">
                <a:latin typeface="Verdana" pitchFamily="34" charset="0"/>
              </a:rPr>
              <a:t>por la Dirección General de Igualdad entre Mujeres y Hombres y la Dirección General de Hacienda.</a:t>
            </a:r>
            <a:br>
              <a:rPr lang="es-ES" sz="1300" dirty="0" smtClean="0">
                <a:latin typeface="Verdana" pitchFamily="34" charset="0"/>
              </a:rPr>
            </a:br>
            <a:r>
              <a:rPr lang="es-ES" sz="1300" dirty="0" smtClean="0">
                <a:latin typeface="Verdana" pitchFamily="34" charset="0"/>
              </a:rPr>
              <a:t/>
            </a:r>
            <a:br>
              <a:rPr lang="es-ES" sz="1300" dirty="0" smtClean="0">
                <a:latin typeface="Verdana" pitchFamily="34" charset="0"/>
              </a:rPr>
            </a:br>
            <a:r>
              <a:rPr lang="es-ES" sz="1300" dirty="0" smtClean="0">
                <a:latin typeface="Verdana" pitchFamily="34" charset="0"/>
              </a:rPr>
              <a:t>En la clasificación de los programas del presupuesto, se ha considerado una </a:t>
            </a:r>
            <a:r>
              <a:rPr lang="es-ES" sz="1300" dirty="0" smtClean="0">
                <a:solidFill>
                  <a:srgbClr val="7030A0"/>
                </a:solidFill>
                <a:latin typeface="Verdana" pitchFamily="34" charset="0"/>
              </a:rPr>
              <a:t>metodología de análisis propia </a:t>
            </a:r>
            <a:r>
              <a:rPr lang="es-ES" sz="1300" dirty="0" smtClean="0">
                <a:latin typeface="Verdana" pitchFamily="34" charset="0"/>
              </a:rPr>
              <a:t>basada en el modelo sueco de las 3 R. </a:t>
            </a:r>
            <a:r>
              <a:rPr lang="es-ES" sz="1600" dirty="0" smtClean="0">
                <a:latin typeface="Verdana" pitchFamily="34" charset="0"/>
              </a:rPr>
              <a:t/>
            </a:r>
            <a:br>
              <a:rPr lang="es-ES" sz="1600" dirty="0" smtClean="0">
                <a:latin typeface="Verdana" pitchFamily="34" charset="0"/>
              </a:rPr>
            </a:br>
            <a:r>
              <a:rPr lang="es-ES" sz="1600" dirty="0" smtClean="0">
                <a:latin typeface="Verdana" pitchFamily="34" charset="0"/>
              </a:rPr>
              <a:t/>
            </a:r>
            <a:br>
              <a:rPr lang="es-ES" sz="1600" dirty="0" smtClean="0">
                <a:latin typeface="Verdana" pitchFamily="34" charset="0"/>
              </a:rPr>
            </a:br>
            <a:r>
              <a:rPr lang="es-ES" sz="1600" dirty="0" smtClean="0">
                <a:latin typeface="Verdana" pitchFamily="34" charset="0"/>
              </a:rPr>
              <a:t/>
            </a:r>
            <a:br>
              <a:rPr lang="es-ES" sz="1600" dirty="0" smtClean="0">
                <a:latin typeface="Verdana" pitchFamily="34" charset="0"/>
              </a:rPr>
            </a:br>
            <a:r>
              <a:rPr lang="es-ES" sz="1600" dirty="0" smtClean="0">
                <a:latin typeface="Verdana" pitchFamily="34" charset="0"/>
              </a:rPr>
              <a:t/>
            </a:r>
            <a:br>
              <a:rPr lang="es-ES" sz="1600" dirty="0" smtClean="0">
                <a:latin typeface="Verdana" pitchFamily="34" charset="0"/>
              </a:rPr>
            </a:br>
            <a:r>
              <a:rPr lang="es-ES" sz="1600" dirty="0" smtClean="0">
                <a:latin typeface="Verdana" pitchFamily="34" charset="0"/>
              </a:rPr>
              <a:t/>
            </a:r>
            <a:br>
              <a:rPr lang="es-ES" sz="1600" dirty="0" smtClean="0">
                <a:latin typeface="Verdana" pitchFamily="34" charset="0"/>
              </a:rPr>
            </a:br>
            <a:r>
              <a:rPr lang="es-ES" sz="1600" dirty="0" smtClean="0">
                <a:latin typeface="Verdana" pitchFamily="34" charset="0"/>
              </a:rPr>
              <a:t/>
            </a:r>
            <a:br>
              <a:rPr lang="es-ES" sz="1600" dirty="0" smtClean="0">
                <a:latin typeface="Verdana" pitchFamily="34" charset="0"/>
              </a:rPr>
            </a:br>
            <a:r>
              <a:rPr lang="es-ES" sz="1600" dirty="0" smtClean="0">
                <a:latin typeface="Verdana" pitchFamily="34" charset="0"/>
              </a:rPr>
              <a:t/>
            </a:r>
            <a:br>
              <a:rPr lang="es-ES" sz="1600" dirty="0" smtClean="0">
                <a:latin typeface="Verdana" pitchFamily="34" charset="0"/>
              </a:rPr>
            </a:br>
            <a:r>
              <a:rPr lang="es-ES" sz="1600" dirty="0" smtClean="0">
                <a:latin typeface="Verdana" pitchFamily="34" charset="0"/>
              </a:rPr>
              <a:t/>
            </a:r>
            <a:br>
              <a:rPr lang="es-ES" sz="1600" dirty="0" smtClean="0">
                <a:latin typeface="Verdana" pitchFamily="34" charset="0"/>
              </a:rPr>
            </a:br>
            <a:r>
              <a:rPr lang="es-ES" sz="1600" dirty="0" smtClean="0">
                <a:latin typeface="Verdana" pitchFamily="34" charset="0"/>
              </a:rPr>
              <a:t/>
            </a:r>
            <a:br>
              <a:rPr lang="es-ES" sz="1600" dirty="0" smtClean="0">
                <a:latin typeface="Verdana" pitchFamily="34" charset="0"/>
              </a:rPr>
            </a:br>
            <a:r>
              <a:rPr lang="es-ES" sz="1600" dirty="0" smtClean="0">
                <a:latin typeface="Verdana" pitchFamily="34" charset="0"/>
              </a:rPr>
              <a:t/>
            </a:r>
            <a:br>
              <a:rPr lang="es-ES" sz="1600" dirty="0" smtClean="0">
                <a:latin typeface="Verdana" pitchFamily="34" charset="0"/>
              </a:rPr>
            </a:br>
            <a:r>
              <a:rPr lang="es-ES" sz="1600" dirty="0" smtClean="0">
                <a:latin typeface="Verdana" pitchFamily="34" charset="0"/>
              </a:rPr>
              <a:t/>
            </a:r>
            <a:br>
              <a:rPr lang="es-ES" sz="1600" dirty="0" smtClean="0">
                <a:latin typeface="Verdana" pitchFamily="34" charset="0"/>
              </a:rPr>
            </a:br>
            <a:r>
              <a:rPr lang="es-ES" sz="1600" dirty="0" smtClean="0">
                <a:latin typeface="Verdana" pitchFamily="34" charset="0"/>
              </a:rPr>
              <a:t/>
            </a:r>
            <a:br>
              <a:rPr lang="es-ES" sz="1600" dirty="0" smtClean="0">
                <a:latin typeface="Verdana" pitchFamily="34" charset="0"/>
              </a:rPr>
            </a:br>
            <a:r>
              <a:rPr lang="es-ES" sz="1600" dirty="0" smtClean="0">
                <a:latin typeface="Verdana" pitchFamily="34" charset="0"/>
              </a:rPr>
              <a:t/>
            </a:r>
            <a:br>
              <a:rPr lang="es-ES" sz="1600" dirty="0" smtClean="0">
                <a:latin typeface="Verdana" pitchFamily="34" charset="0"/>
              </a:rPr>
            </a:br>
            <a:r>
              <a:rPr lang="es-ES" sz="1600" dirty="0" smtClean="0">
                <a:latin typeface="Verdana" pitchFamily="34" charset="0"/>
              </a:rPr>
              <a:t/>
            </a:r>
            <a:br>
              <a:rPr lang="es-ES" sz="1600" dirty="0" smtClean="0">
                <a:latin typeface="Verdana" pitchFamily="34" charset="0"/>
              </a:rPr>
            </a:br>
            <a:endParaRPr lang="es-ES" sz="1600" dirty="0">
              <a:latin typeface="Verdana" pitchFamily="34" charset="0"/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251520" y="2636912"/>
          <a:ext cx="8605464" cy="3577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0728"/>
                <a:gridCol w="3502400"/>
                <a:gridCol w="3122336"/>
              </a:tblGrid>
              <a:tr h="437768">
                <a:tc>
                  <a:txBody>
                    <a:bodyPr/>
                    <a:lstStyle/>
                    <a:p>
                      <a:r>
                        <a:rPr lang="es-ES" dirty="0" smtClean="0"/>
                        <a:t>Metodología</a:t>
                      </a:r>
                      <a:r>
                        <a:rPr lang="es-ES" baseline="0" dirty="0" smtClean="0"/>
                        <a:t> 3 R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Descripción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Actuaciones</a:t>
                      </a:r>
                      <a:endParaRPr lang="es-ES" dirty="0"/>
                    </a:p>
                  </a:txBody>
                  <a:tcPr/>
                </a:tc>
              </a:tr>
              <a:tr h="695225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R1.</a:t>
                      </a:r>
                      <a:r>
                        <a:rPr lang="es-ES" sz="1400" baseline="0" dirty="0" smtClean="0"/>
                        <a:t> Roles y estereotipos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Programas que</a:t>
                      </a:r>
                      <a:r>
                        <a:rPr lang="es-ES" sz="1400" baseline="0" dirty="0" smtClean="0"/>
                        <a:t> inciden en la reducción de desigualdades, modificando roles y estereotipos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Campañas</a:t>
                      </a:r>
                      <a:r>
                        <a:rPr lang="es-ES" sz="1400" baseline="0" dirty="0" smtClean="0"/>
                        <a:t> de comunicación, acciones formativas, talleres y charlas, promoción cultural y deportiva.</a:t>
                      </a:r>
                      <a:endParaRPr lang="es-ES" sz="1400" dirty="0"/>
                    </a:p>
                  </a:txBody>
                  <a:tcPr/>
                </a:tc>
              </a:tr>
              <a:tr h="120423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R2. Recursos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Programas que</a:t>
                      </a:r>
                      <a:r>
                        <a:rPr lang="es-ES" sz="1400" baseline="0" dirty="0" smtClean="0"/>
                        <a:t> inciden en la reducción de desigualdades, proporcionando el acceso de las mujeres a recursos materiales e inmateriales para fomentar su autonomía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Actuaciones de capacitación para el empleo y fomento del emprendimiento, gestión del urbanismo, el transporte y la seguridad, prevención violencia de género.</a:t>
                      </a:r>
                    </a:p>
                  </a:txBody>
                  <a:tcPr/>
                </a:tc>
              </a:tr>
              <a:tr h="120423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ES" sz="1200" kern="1200" dirty="0" smtClean="0">
                          <a:solidFill>
                            <a:schemeClr val="dk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R3. Representación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Programas que promueven la presencia y participación equilibrada de las mujeres en espacios de poder y toma de decisiones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Promoción de la participación de las mujeres en asociaciones y en órganos públicos y privados de representación,</a:t>
                      </a:r>
                      <a:r>
                        <a:rPr lang="es-E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y en puestos directivos.</a:t>
                      </a:r>
                      <a:endParaRPr lang="es-ES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s-E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1D1A9F-F2BF-45D3-A405-96F9631F5B8A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ctrTitle"/>
          </p:nvPr>
        </p:nvSpPr>
        <p:spPr>
          <a:xfrm>
            <a:off x="683568" y="1628800"/>
            <a:ext cx="8062664" cy="4824536"/>
          </a:xfrm>
        </p:spPr>
        <p:txBody>
          <a:bodyPr>
            <a:normAutofit fontScale="90000"/>
          </a:bodyPr>
          <a:lstStyle/>
          <a:p>
            <a:pPr marL="92075" algn="l">
              <a:lnSpc>
                <a:spcPct val="114000"/>
              </a:lnSpc>
              <a:tabLst>
                <a:tab pos="360363" algn="l"/>
              </a:tabLst>
            </a:pP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En la elaboración del presupuesto de 2017, </a:t>
            </a:r>
            <a:r>
              <a:rPr lang="es-ES" sz="1400" b="1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más del 50% </a:t>
            </a: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 los programas y del importe consolidado del Ayuntamiento y sus Organismos Autónomos, </a:t>
            </a:r>
            <a:r>
              <a:rPr lang="es-ES" sz="1400" b="1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tienen Impacto de género positivo.</a:t>
            </a: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Se entiende que los programas tienen impacto de género positivo, cuando se ha elaborado </a:t>
            </a:r>
            <a:b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una memoria específica y/o se han incluido referencias a cuestiones relacionadas con la promoción de igualdad de género según la metodología elegida, en objetivos, indicadores y actividades.</a:t>
            </a:r>
            <a:b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400" b="1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64 programas </a:t>
            </a: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 un total de 124, tienen impacto de género positivo:</a:t>
            </a:r>
            <a:b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s-ES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1D1A9F-F2BF-45D3-A405-96F9631F5B8A}" type="slidenum">
              <a:rPr lang="es-ES" smtClean="0"/>
              <a:pPr/>
              <a:t>4</a:t>
            </a:fld>
            <a:endParaRPr lang="es-ES"/>
          </a:p>
        </p:txBody>
      </p:sp>
      <p:graphicFrame>
        <p:nvGraphicFramePr>
          <p:cNvPr id="7" name="1 Gráfico"/>
          <p:cNvGraphicFramePr/>
          <p:nvPr/>
        </p:nvGraphicFramePr>
        <p:xfrm>
          <a:off x="2627784" y="3573016"/>
          <a:ext cx="375666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ctrTitle"/>
          </p:nvPr>
        </p:nvSpPr>
        <p:spPr>
          <a:xfrm>
            <a:off x="539552" y="1412776"/>
            <a:ext cx="8136904" cy="4968552"/>
          </a:xfrm>
        </p:spPr>
        <p:txBody>
          <a:bodyPr>
            <a:normAutofit fontScale="90000"/>
          </a:bodyPr>
          <a:lstStyle/>
          <a:p>
            <a:pPr marL="92075" algn="l">
              <a:lnSpc>
                <a:spcPct val="130000"/>
              </a:lnSpc>
              <a:tabLst>
                <a:tab pos="360363" algn="l"/>
              </a:tabLst>
            </a:pPr>
            <a:r>
              <a:rPr lang="es-ES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El importe de los 64 programas con impacto de género positivo es de </a:t>
            </a:r>
            <a:r>
              <a:rPr lang="es-ES" sz="1300" b="1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2.379.304.210 euros</a:t>
            </a:r>
            <a:r>
              <a:rPr lang="es-ES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que supone algo más del 50,5% del presupuesto total consolidado del Ayuntamiento de Madrid y sus Organismos Autónomos.</a:t>
            </a:r>
            <a:br>
              <a:rPr lang="es-ES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br>
              <a:rPr lang="es-ES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La distribución del importe del presupuesto en los programas clasificados en cada una de las 3R es la siguiente: </a:t>
            </a: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s-ES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" name="6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3068960"/>
            <a:ext cx="4032448" cy="3079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1D1A9F-F2BF-45D3-A405-96F9631F5B8A}" type="slidenum">
              <a:rPr lang="es-ES" smtClean="0"/>
              <a:pPr/>
              <a:t>5</a:t>
            </a:fld>
            <a:endParaRPr lang="es-E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1556792"/>
            <a:ext cx="8496944" cy="4536504"/>
          </a:xfrm>
        </p:spPr>
        <p:txBody>
          <a:bodyPr>
            <a:normAutofit fontScale="90000"/>
          </a:bodyPr>
          <a:lstStyle/>
          <a:p>
            <a:pPr marL="87313" indent="447675" algn="l">
              <a:lnSpc>
                <a:spcPct val="150000"/>
              </a:lnSpc>
              <a:spcBef>
                <a:spcPts val="0"/>
              </a:spcBef>
              <a:tabLst>
                <a:tab pos="273050" algn="l"/>
                <a:tab pos="808038" algn="l"/>
              </a:tabLst>
            </a:pP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Ejemplos de actuaciones que se incluyen en los programas:</a:t>
            </a: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b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	Inclusión de </a:t>
            </a:r>
            <a:r>
              <a:rPr lang="es-ES" sz="1400" b="1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cláusulas de igualdad</a:t>
            </a: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en los contratos, convenios y subvenciones.</a:t>
            </a:r>
            <a:b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	Utilización del </a:t>
            </a:r>
            <a:r>
              <a:rPr lang="es-ES" sz="1400" b="1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lenguaje inclusivo </a:t>
            </a: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en los documentos administrativos y campañas de 	comunicación.</a:t>
            </a:r>
            <a:b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	Programas de </a:t>
            </a:r>
            <a:r>
              <a:rPr lang="es-ES" sz="1400" b="1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formación en igualdad </a:t>
            </a: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 género en la Escuela de Formación municipal.</a:t>
            </a:r>
            <a:b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	</a:t>
            </a:r>
            <a:r>
              <a:rPr lang="es-ES" sz="1400" b="1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Realojo en viviendas municipales </a:t>
            </a: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para las víctimas de violencia de género y para mujeres 	en situación de vulnerabilidad.</a:t>
            </a:r>
            <a:b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	Actuaciones de </a:t>
            </a:r>
            <a:r>
              <a:rPr lang="es-ES" sz="1400" b="1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conciliación de la vida familiar y laboral</a:t>
            </a: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aumento de la oferta de plazas y 	horarios en escuelas infantiles, con mayor énfasis en familias mono </a:t>
            </a:r>
            <a:r>
              <a:rPr lang="es-ES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marentales</a:t>
            </a: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s-E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s-ES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1D1A9F-F2BF-45D3-A405-96F9631F5B8A}" type="slidenum">
              <a:rPr lang="es-ES" smtClean="0"/>
              <a:pPr/>
              <a:t>6</a:t>
            </a:fld>
            <a:endParaRPr lang="es-E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7544" y="1052736"/>
            <a:ext cx="8424936" cy="5328592"/>
          </a:xfrm>
        </p:spPr>
        <p:txBody>
          <a:bodyPr>
            <a:normAutofit fontScale="90000"/>
          </a:bodyPr>
          <a:lstStyle/>
          <a:p>
            <a:pPr marL="87313" indent="447675" algn="l">
              <a:lnSpc>
                <a:spcPct val="150000"/>
              </a:lnSpc>
              <a:tabLst>
                <a:tab pos="273050" algn="l"/>
                <a:tab pos="808038" algn="l"/>
              </a:tabLst>
            </a:pP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Ejemplos de actuaciones que se incluyen en los programas:</a:t>
            </a: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b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	Plan de actuación del Área de Salud, Seguridad y Emergencias para incrementar la </a:t>
            </a:r>
            <a:r>
              <a:rPr lang="es-ES" sz="1400" b="1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seguridad</a:t>
            </a: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	en todos los barrios de la ciudad </a:t>
            </a:r>
            <a:r>
              <a:rPr lang="es-ES" sz="1400" b="1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durante la noche</a:t>
            </a: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con la finalidad de facilitar la autonomía y 	movilidad de las mujeres.</a:t>
            </a:r>
            <a:b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-	Modificación de las bases de las oposiciones para el personal de nuevo ingreso en el cuerpo de 	</a:t>
            </a:r>
            <a:r>
              <a:rPr lang="es-ES" sz="1400" b="1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bomberos</a:t>
            </a: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adaptando las </a:t>
            </a:r>
            <a:r>
              <a:rPr lang="es-ES" sz="1400" b="1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pruebas físicas </a:t>
            </a: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 la fisiología de las </a:t>
            </a:r>
            <a:r>
              <a:rPr lang="es-ES" sz="1400" b="1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mujeres</a:t>
            </a: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b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	En </a:t>
            </a:r>
            <a:r>
              <a:rPr lang="es-ES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Samur</a:t>
            </a: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-Protección Civil: mantener y actualizar los procedimientos para </a:t>
            </a:r>
            <a:r>
              <a:rPr lang="es-ES" sz="1400" b="1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detectar</a:t>
            </a: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problemas 	de violencia de género.</a:t>
            </a:r>
            <a:b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	Renovación y mejora de las instalaciones de alumbrado público y las de seguridad y vigilancia  	en  túneles, para </a:t>
            </a:r>
            <a:r>
              <a:rPr lang="es-ES" sz="1400" b="1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aumentar la percepción de seguridad </a:t>
            </a: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en espacios públicos, que redunden 	en  la mejora de la movilidad y autonomía de las mujeres. </a:t>
            </a: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s-ES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1D1A9F-F2BF-45D3-A405-96F9631F5B8A}" type="slidenum">
              <a:rPr lang="es-ES" smtClean="0"/>
              <a:pPr/>
              <a:t>7</a:t>
            </a:fld>
            <a:endParaRPr lang="es-E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980728"/>
            <a:ext cx="8280920" cy="4968552"/>
          </a:xfrm>
        </p:spPr>
        <p:txBody>
          <a:bodyPr>
            <a:normAutofit fontScale="90000"/>
          </a:bodyPr>
          <a:lstStyle/>
          <a:p>
            <a:pPr marL="87313" indent="447675" algn="l">
              <a:lnSpc>
                <a:spcPct val="150000"/>
              </a:lnSpc>
              <a:tabLst>
                <a:tab pos="273050" algn="l"/>
                <a:tab pos="808038" algn="l"/>
              </a:tabLst>
            </a:pP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Ejemplos de actuaciones que se incluyen en los programas:</a:t>
            </a: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b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b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	Puesta en marcha de un </a:t>
            </a:r>
            <a:r>
              <a:rPr lang="es-ES" sz="1400" b="1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Itinerario</a:t>
            </a: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por el Patrimonio </a:t>
            </a:r>
            <a:r>
              <a:rPr lang="es-ES" sz="1400" b="1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Cultura</a:t>
            </a: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 de nuestra ciudad, que tenga 	como protagonista a las mujeres. </a:t>
            </a:r>
            <a:b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	</a:t>
            </a:r>
            <a:r>
              <a:rPr lang="es-ES" sz="1400" b="1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Reducción</a:t>
            </a: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un 50% de los precios públicos para los equipos femeninos, por la </a:t>
            </a:r>
            <a:r>
              <a:rPr lang="es-ES" sz="1400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inscripción</a:t>
            </a: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	en </a:t>
            </a:r>
            <a:r>
              <a:rPr lang="es-ES" sz="1400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juegos y torneos deportivos municipales </a:t>
            </a: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b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	Actuaciones para fomentar la </a:t>
            </a:r>
            <a:r>
              <a:rPr lang="es-ES" sz="1400" b="1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participación</a:t>
            </a: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 las mujeres en </a:t>
            </a:r>
            <a:r>
              <a:rPr lang="es-ES" sz="1400" dirty="0" smtClean="0">
                <a:solidFill>
                  <a:srgbClr val="7030A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ámbitos de decisión</a:t>
            </a:r>
            <a:r>
              <a:rPr lang="es-E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como la 	iniciativa “Lideresas del distrito de Villaverde” dirigido a mujeres de los Centros de Mayores.</a:t>
            </a: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s-ES" sz="1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s-ES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1D1A9F-F2BF-45D3-A405-96F9631F5B8A}" type="slidenum">
              <a:rPr lang="es-ES" smtClean="0"/>
              <a:pPr/>
              <a:t>8</a:t>
            </a:fld>
            <a:endParaRPr lang="es-E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1148</TotalTime>
  <Words>399</Words>
  <Application>Microsoft Office PowerPoint</Application>
  <PresentationFormat>Presentación en pantalla (4:3)</PresentationFormat>
  <Paragraphs>42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de Office</vt:lpstr>
      <vt:lpstr>INFORME DE IMPACTO DE GÉNERO  PRESUPUESTO GENERAL AYUNTAMIENTO DE MADRID 2017</vt:lpstr>
      <vt:lpstr>La inclusión de la perspectiva de género en el Presupuesto del Ayuntamiento de Madrid, es un compromiso que se recoge en el Plan de Gobierno 2015-2019.</vt:lpstr>
      <vt:lpstr>Los presupuestos NO son neutros respecto al género.    - Las actuaciones de las políticas públicas deben diseñarse teniendo en cuenta los diferentes  puntos de partida de mujeres y hombres en nuestra ciudad y las actuales brechas de  género.   - Los ámbitos donde existe mayor desigualdad entre mujeres y hombres en nuestra  ciudad, son:    . trabajo productivo no remunerado: tiempo dedicado al cuidado de personas dependientes     .  participación y representación en los ámbitos públicos y privados de toma de decisiones          .  ingresos económicos: salarios y pensiones    </vt:lpstr>
      <vt:lpstr>Este Informe se ha elaborado de forma conjunta por la Dirección General de Igualdad entre Mujeres y Hombres y la Dirección General de Hacienda.  En la clasificación de los programas del presupuesto, se ha considerado una metodología de análisis propia basada en el modelo sueco de las 3 R.               </vt:lpstr>
      <vt:lpstr>En la elaboración del presupuesto de 2017, más del 50% de los programas y del importe consolidado del Ayuntamiento y sus Organismos Autónomos, tienen Impacto de género positivo.  Se entiende que los programas tienen impacto de género positivo, cuando se ha elaborado  una memoria específica y/o se han incluido referencias a cuestiones relacionadas con la promoción de igualdad de género según la metodología elegida, en objetivos, indicadores y actividades.  64 programas de un total de 124, tienen impacto de género positivo:                 </vt:lpstr>
      <vt:lpstr>El importe de los 64 programas con impacto de género positivo es de 2.379.304.210 euros, que supone algo más del 50,5% del presupuesto total consolidado del Ayuntamiento de Madrid y sus Organismos Autónomos.   La distribución del importe del presupuesto en los programas clasificados en cada una de las 3R es la siguiente:                 </vt:lpstr>
      <vt:lpstr>                               Ejemplos de actuaciones que se incluyen en los programas:    - Inclusión de cláusulas de igualdad en los contratos, convenios y subvenciones.  - Utilización del lenguaje inclusivo en los documentos administrativos y campañas de  comunicación.  - Programas de formación en igualdad de género en la Escuela de Formación municipal.  - Realojo en viviendas municipales para las víctimas de violencia de género y para mujeres  en situación de vulnerabilidad.  - Actuaciones de conciliación de la vida familiar y laboral: aumento de la oferta de plazas y  horarios en escuelas infantiles, con mayor énfasis en familias mono marentales.                                  </vt:lpstr>
      <vt:lpstr>                             Ejemplos de actuaciones que se incluyen en los programas:    - Plan de actuación del Área de Salud, Seguridad y Emergencias para incrementar la seguridad  en todos los barrios de la ciudad durante la noche, con la finalidad de facilitar la autonomía y  movilidad de las mujeres.   - Modificación de las bases de las oposiciones para el personal de nuevo ingreso en el cuerpo de  bomberos, adaptando las pruebas físicas a la fisiología de las mujeres.  - En Samur-Protección Civil: mantener y actualizar los procedimientos para detectar problemas  de violencia de género.  - Renovación y mejora de las instalaciones de alumbrado público y las de seguridad y vigilancia   en  túneles, para aumentar la percepción de seguridad en espacios públicos, que redunden  en  la mejora de la movilidad y autonomía de las mujeres.                              </vt:lpstr>
      <vt:lpstr>                  Ejemplos de actuaciones que se incluyen en los programas:     - Puesta en marcha de un Itinerario por el Patrimonio Cultural de nuestra ciudad, que tenga  como protagonista a las mujeres.   - Reducción de un 50% de los precios públicos para los equipos femeninos, por la inscripción  en juegos y torneos deportivos municipales .  - Actuaciones para fomentar la participación de las mujeres en ámbitos de decisión, como la  iniciativa “Lideresas del distrito de Villaverde” dirigido a mujeres de los Centros de Mayores.                      </vt:lpstr>
      <vt:lpstr>Propuestas de mejora:    - Realizar un diagnóstico de la situación de las mujeres respecto a los hombres.  - Diseñar y realizar encuestas de satisfacción promoviendo la participación de las mujeres.  - Definir indicadores que permitan el análisis y evolución del impacto de las políticas públicas  en la reducción de las desigualdades.  - Creación de unidades de igualdad, con personal experto en todas las Áreas, Distritos,  Organismos  Autónomos  y Empresas Municipales.  - Plan de Formación específico para el personal municipal.  - Aprobación de la nueva Estrategia de Igualdad entre Mujeres y Hombres 2017-2020.  - Realización de auditorías de género en los programas del presupuesto.  - Presupuesto 2018: aumentar el número de programas  presupuestarios con impacto  género positivo. </vt:lpstr>
      <vt:lpstr>Muchas gracias</vt:lpstr>
    </vt:vector>
  </TitlesOfParts>
  <Company>Ayuntamiento de Madrid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agm057</dc:creator>
  <cp:lastModifiedBy>lgp004</cp:lastModifiedBy>
  <cp:revision>160</cp:revision>
  <dcterms:created xsi:type="dcterms:W3CDTF">2017-02-06T12:10:39Z</dcterms:created>
  <dcterms:modified xsi:type="dcterms:W3CDTF">2017-03-10T09:23:25Z</dcterms:modified>
</cp:coreProperties>
</file>